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Varela Round"/>
      <p:regular r:id="rId31"/>
    </p:embeddedFont>
    <p:embeddedFont>
      <p:font typeface="Raleway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VarelaRoun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RalewayLight-bold.fntdata"/><Relationship Id="rId10" Type="http://schemas.openxmlformats.org/officeDocument/2006/relationships/slide" Target="slides/slide5.xml"/><Relationship Id="rId32" Type="http://schemas.openxmlformats.org/officeDocument/2006/relationships/font" Target="fonts/RalewayLight-regular.fntdata"/><Relationship Id="rId13" Type="http://schemas.openxmlformats.org/officeDocument/2006/relationships/slide" Target="slides/slide8.xml"/><Relationship Id="rId35" Type="http://schemas.openxmlformats.org/officeDocument/2006/relationships/font" Target="fonts/Raleway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47cf79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47cf79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7cf79de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7cf79de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47cf79de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47cf79de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47cf79de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47cf79de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7cf79de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7cf79de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47cf79de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47cf79de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47cf79dec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47cf79dec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47cf79de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47cf79de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47cf79de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47cf79de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47cf79de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47cf79de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7cf79d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47cf79d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7cf79d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7cf79d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47cf79de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47cf79de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7cf79de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7cf79de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47cf79d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47cf79d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7cf79de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47cf79de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7cf79de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7cf79de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lanzone.fr/blog/quest-ce-que-la-methodologie-agil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www.2dsi.fr/blog/blog_agile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organisations </a:t>
            </a:r>
            <a:br>
              <a:rPr lang="fr"/>
            </a:br>
            <a:r>
              <a:rPr lang="fr"/>
              <a:t>et le tests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 Agile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266400" y="2289000"/>
            <a:ext cx="8611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https://www.planzone.fr/blog/quest-ce-que-la-methodologie-agile</a:t>
            </a:r>
            <a:br>
              <a:rPr lang="fr" sz="1800">
                <a:latin typeface="Varela Round"/>
                <a:ea typeface="Varela Round"/>
                <a:cs typeface="Varela Round"/>
                <a:sym typeface="Varela Round"/>
              </a:rPr>
            </a:b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4240050" y="1306950"/>
            <a:ext cx="663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👇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171250" y="-2650"/>
            <a:ext cx="3777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des équipes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4774600" y="1338600"/>
            <a:ext cx="36258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Une </a:t>
            </a:r>
            <a:r>
              <a:rPr lang="fr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feature team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 est une équipe multi-fonctionnelle regroupant plusieurs expertises.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Dans ce type d’équipe, nous retrouvons généralement :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- PO (Product Owner)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- Développeurs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- Testeur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- Coach Agile ou Scrum Master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Toutes ces personnes sont regroupées dans une seule équipe et sont placés physiquement au même endroit.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0" y="1531038"/>
            <a:ext cx="3457350" cy="26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1171250" y="-2650"/>
            <a:ext cx="3202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cérémonies Agile 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700"/>
            <a:ext cx="5454847" cy="3346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6324000" y="2042388"/>
            <a:ext cx="24876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Les cérémonies auxquelles participent le testeur sont généralement le daily meeting, le sprint planning, la “démo” et la rétrospective.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1171250" y="-2650"/>
            <a:ext cx="3202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testeur en Agile 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803475" y="2566050"/>
            <a:ext cx="1967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Intégré dans l’équipe de développement 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08" y="817050"/>
            <a:ext cx="2932075" cy="16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538" y="3049900"/>
            <a:ext cx="2802275" cy="15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4091813" y="4626175"/>
            <a:ext cx="1967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Coach test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950" y="774250"/>
            <a:ext cx="2180250" cy="1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6898225" y="2897650"/>
            <a:ext cx="1967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Elément</a:t>
            </a:r>
            <a:r>
              <a:rPr lang="fr"/>
              <a:t> central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171250" y="-2650"/>
            <a:ext cx="3202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 actions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13" y="717350"/>
            <a:ext cx="6328368" cy="4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171250" y="-2650"/>
            <a:ext cx="3553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Avantages / inconvénients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158550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😉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655767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👍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696427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🎉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175492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😕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5862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👎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2559450" y="1181225"/>
            <a:ext cx="426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💥</a:t>
            </a:r>
            <a:endParaRPr/>
          </a:p>
        </p:txBody>
      </p:sp>
      <p:cxnSp>
        <p:nvCxnSpPr>
          <p:cNvPr id="210" name="Google Shape;210;p30"/>
          <p:cNvCxnSpPr/>
          <p:nvPr/>
        </p:nvCxnSpPr>
        <p:spPr>
          <a:xfrm>
            <a:off x="4572000" y="1702825"/>
            <a:ext cx="10800" cy="29382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457850" y="2106738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👀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58050" y="2947038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📆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5274625" y="1882100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🗯️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5274625" y="241457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🏋️‍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5274625" y="2947050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🚌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5274625" y="34795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🧞‍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274625" y="4012000"/>
            <a:ext cx="463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🌈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458050" y="3465775"/>
            <a:ext cx="4635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🚀</a:t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980400" y="2947050"/>
            <a:ext cx="3342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Malgré la roadmap, il y a beaucoup de changement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980400" y="2106750"/>
            <a:ext cx="3342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Difficile de mettre en place un plan de tests bien détaillé et de s’organiser pour l’automatisation des tests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980400" y="3619625"/>
            <a:ext cx="2371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e rythme est soutenu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5812350" y="1912250"/>
            <a:ext cx="2883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B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eaucoup de communication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5812350" y="2429650"/>
            <a:ext cx="2883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rand 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flexibilité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5812350" y="2984738"/>
            <a:ext cx="2883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T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rès peu d’aller retour suite aux développement d’une tâche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5859350" y="3539825"/>
            <a:ext cx="2883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e testeur est apprécié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859350" y="4132600"/>
            <a:ext cx="2883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T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rès peu de bug en production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1171250" y="-2650"/>
            <a:ext cx="4615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feature vs component team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832650" y="2125750"/>
            <a:ext cx="1897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-"/>
            </a:pPr>
            <a:r>
              <a:rPr b="1" lang="fr">
                <a:latin typeface="Varela Round"/>
                <a:ea typeface="Varela Round"/>
                <a:cs typeface="Varela Round"/>
                <a:sym typeface="Varela Round"/>
              </a:rPr>
              <a:t>feature team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832650" y="3419775"/>
            <a:ext cx="2540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-"/>
            </a:pPr>
            <a:r>
              <a:rPr b="1" lang="fr">
                <a:latin typeface="Varela Round"/>
                <a:ea typeface="Varela Round"/>
                <a:cs typeface="Varela Round"/>
                <a:sym typeface="Varela Round"/>
              </a:rPr>
              <a:t>component</a:t>
            </a:r>
            <a:r>
              <a:rPr b="1" lang="fr">
                <a:latin typeface="Varela Round"/>
                <a:ea typeface="Varela Round"/>
                <a:cs typeface="Varela Round"/>
                <a:sym typeface="Varela Round"/>
              </a:rPr>
              <a:t> team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34" name="Google Shape;234;p31"/>
          <p:cNvCxnSpPr/>
          <p:nvPr/>
        </p:nvCxnSpPr>
        <p:spPr>
          <a:xfrm>
            <a:off x="2035863" y="4584825"/>
            <a:ext cx="51858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1"/>
          <p:cNvSpPr txBox="1"/>
          <p:nvPr/>
        </p:nvSpPr>
        <p:spPr>
          <a:xfrm>
            <a:off x="2105688" y="4742950"/>
            <a:ext cx="1043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Interface visuel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783338" y="4157550"/>
            <a:ext cx="1043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API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5519428" y="4742950"/>
            <a:ext cx="1289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Authentification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1053975" y="903750"/>
            <a:ext cx="49539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  <a:t>Etant donné un client sur le site de la FDJ</a:t>
            </a:r>
            <a:b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  <a:t>Et ayant moins de 18 ans </a:t>
            </a:r>
            <a:b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  <a:t>Lorsqu’il réalise une demande de jeu </a:t>
            </a:r>
            <a:b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 sz="1300">
                <a:latin typeface="Varela Round"/>
                <a:ea typeface="Varela Round"/>
                <a:cs typeface="Varela Round"/>
                <a:sym typeface="Varela Round"/>
              </a:rPr>
              <a:t>Alors un message d’erreur devrait apparaître </a:t>
            </a:r>
            <a:endParaRPr i="1" sz="13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39" name="Google Shape;239;p31"/>
          <p:cNvCxnSpPr/>
          <p:nvPr/>
        </p:nvCxnSpPr>
        <p:spPr>
          <a:xfrm>
            <a:off x="2035863" y="3037000"/>
            <a:ext cx="51858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1"/>
          <p:cNvSpPr txBox="1"/>
          <p:nvPr/>
        </p:nvSpPr>
        <p:spPr>
          <a:xfrm>
            <a:off x="3149100" y="2399800"/>
            <a:ext cx="2845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Toute la fonctionnalité est </a:t>
            </a:r>
            <a:r>
              <a:rPr lang="fr" sz="1200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réalisée et testée par l’équipe </a:t>
            </a:r>
            <a:endParaRPr sz="1200">
              <a:solidFill>
                <a:srgbClr val="E0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136775" y="3706700"/>
            <a:ext cx="284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La fonctionnalité est partagée entre équipe. Chacune va s’occuper de développer et de TESTER une partie de la “feature”</a:t>
            </a:r>
            <a:endParaRPr sz="1200">
              <a:solidFill>
                <a:srgbClr val="E0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1171250" y="-2650"/>
            <a:ext cx="3949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communauté de pratique</a:t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616150" y="2571750"/>
            <a:ext cx="41844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L’objectif de cette communauté de pratique est de monter en compétence sur des sujets techniques, des retours d’expériences sur des méthodologies, ...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616150" y="1585825"/>
            <a:ext cx="418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Une </a:t>
            </a:r>
            <a:r>
              <a:rPr lang="fr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communauté de pratique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 est un groupe de personnes qui partagent un domaine d’expertise.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825" y="1644525"/>
            <a:ext cx="3551750" cy="273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616150" y="3705050"/>
            <a:ext cx="41844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Lors de cette cérémonie, il est possible de traiter des sujets transverses ou de collaborer entre plusieurs testeurs sur un sujet d’une équipe.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1158800" y="2810850"/>
            <a:ext cx="188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https://bit.ly/2VKj6NE</a:t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00" y="3222150"/>
            <a:ext cx="2004000" cy="11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740000" y="2721225"/>
            <a:ext cx="418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👉</a:t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848600" y="1278400"/>
            <a:ext cx="2504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3D85C6"/>
                </a:solidFill>
              </a:rPr>
              <a:t>Afin de comprendre plus en détails l’impact des organisations sur la qualité (indirectement le test) je vous recommande de lire cet article !</a:t>
            </a:r>
            <a:endParaRPr i="1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1171250" y="-2650"/>
            <a:ext cx="350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des équipes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75" y="1213650"/>
            <a:ext cx="4389426" cy="3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569625" y="1631050"/>
            <a:ext cx="30576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L’organisation présentée ici, est une organisation dites en “silo”. Elle caractérise la méthode de cycle en V.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regroupement est fait par expertises. Les développeurs, les testeurs, l’équipe produit ect … sont regroupés physiquement dans un même open space.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Cycle en V</a:t>
            </a:r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226525" y="1624325"/>
            <a:ext cx="3692400" cy="2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Varela Round"/>
                <a:ea typeface="Varela Round"/>
                <a:cs typeface="Varela Round"/>
                <a:sym typeface="Varela Round"/>
              </a:rPr>
              <a:t>Qu’est-ce que le cycle en V ?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Le modèle du cycle en V est un modèle de développement logiciel qui est une adaptation du modèle en cascade. Nous retrouvons les mêmes étapes, mais avec une forme en V qui souligne l’aspect test et vérification et le parallélisme qui peut en découler. </a:t>
            </a:r>
            <a:br>
              <a:rPr lang="fr" sz="1000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 sz="10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Les étapes dans l’ordre incluent pour la descente du V : la spécification, l’architecture, la conception détaillée, le codage ; et pour la remontée du V : </a:t>
            </a:r>
            <a:r>
              <a:rPr b="1" lang="fr" sz="1000">
                <a:latin typeface="Varela Round"/>
                <a:ea typeface="Varela Round"/>
                <a:cs typeface="Varela Round"/>
                <a:sym typeface="Varela Round"/>
              </a:rPr>
              <a:t>les tests et vérifications de code, les tests de modules, les tests d’intégration et la validation logicielle.</a:t>
            </a:r>
            <a:endParaRPr b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25" y="1539388"/>
            <a:ext cx="4767075" cy="24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5400713" y="4043925"/>
            <a:ext cx="2385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800">
                <a:solidFill>
                  <a:schemeClr val="dk1"/>
                </a:solidFill>
              </a:rPr>
              <a:t>source : </a:t>
            </a:r>
            <a:r>
              <a:rPr i="1" lang="fr" sz="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http://www.2dsi.fr/blog/blog_agile.html</a:t>
            </a:r>
            <a:endParaRPr i="1"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171250" y="-2650"/>
            <a:ext cx="3162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testeur en cycle en V</a:t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703150" y="2239500"/>
            <a:ext cx="14499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2275100" y="2239500"/>
            <a:ext cx="14499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3847050" y="2239500"/>
            <a:ext cx="14499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5419000" y="2239500"/>
            <a:ext cx="14499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6990950" y="2239500"/>
            <a:ext cx="14499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088200" y="3077425"/>
            <a:ext cx="29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Varela Round"/>
                <a:ea typeface="Varela Round"/>
                <a:cs typeface="Varela Round"/>
                <a:sym typeface="Varela Round"/>
              </a:rPr>
              <a:t>Vue simplifié du modèle cycle en V</a:t>
            </a:r>
            <a:endParaRPr i="1"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672850" y="2005200"/>
            <a:ext cx="1173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Varela Round"/>
                <a:ea typeface="Varela Round"/>
                <a:cs typeface="Varela Round"/>
                <a:sym typeface="Varela Round"/>
              </a:rPr>
              <a:t>spécifications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303450" y="2005200"/>
            <a:ext cx="103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Varela Round"/>
                <a:ea typeface="Varela Round"/>
                <a:cs typeface="Varela Round"/>
                <a:sym typeface="Varela Round"/>
              </a:rPr>
              <a:t>conception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875400" y="2005200"/>
            <a:ext cx="103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Varela Round"/>
                <a:ea typeface="Varela Round"/>
                <a:cs typeface="Varela Round"/>
                <a:sym typeface="Varela Round"/>
              </a:rPr>
              <a:t>codage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433175" y="2005200"/>
            <a:ext cx="103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Varela Round"/>
                <a:ea typeface="Varela Round"/>
                <a:cs typeface="Varela Round"/>
                <a:sym typeface="Varela Round"/>
              </a:rPr>
              <a:t>tests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7073075" y="2005200"/>
            <a:ext cx="103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Varela Round"/>
                <a:ea typeface="Varela Round"/>
                <a:cs typeface="Varela Round"/>
                <a:sym typeface="Varela Round"/>
              </a:rPr>
              <a:t>livraison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5704000" y="1605000"/>
            <a:ext cx="4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🕵️‍</a:t>
            </a:r>
            <a:endParaRPr sz="2400"/>
          </a:p>
        </p:txBody>
      </p:sp>
      <p:sp>
        <p:nvSpPr>
          <p:cNvPr id="110" name="Google Shape;110;p20"/>
          <p:cNvSpPr txBox="1"/>
          <p:nvPr/>
        </p:nvSpPr>
        <p:spPr>
          <a:xfrm>
            <a:off x="7356275" y="1605000"/>
            <a:ext cx="46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👷‍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1171250" y="-2650"/>
            <a:ext cx="29106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 actions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75" y="1390350"/>
            <a:ext cx="3026725" cy="23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625" y="1390350"/>
            <a:ext cx="3150400" cy="2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1171250" y="-2650"/>
            <a:ext cx="3553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Avantages / </a:t>
            </a:r>
            <a:r>
              <a:rPr lang="fr"/>
              <a:t>inconvénients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6158550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😉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655767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👍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696427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🎉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175492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😕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2158625" y="1181225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👎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2559450" y="1181225"/>
            <a:ext cx="426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💥</a:t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>
            <a:off x="4572000" y="1792575"/>
            <a:ext cx="10800" cy="29382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 txBox="1"/>
          <p:nvPr/>
        </p:nvSpPr>
        <p:spPr>
          <a:xfrm>
            <a:off x="5264075" y="2268150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👀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264075" y="2932175"/>
            <a:ext cx="52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📆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69200" y="1865638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🗯️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707025" y="2408963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🏋️‍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669200" y="3022838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🚌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69200" y="3883400"/>
            <a:ext cx="463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👮‍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669200" y="4351050"/>
            <a:ext cx="463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💣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1296900" y="1792563"/>
            <a:ext cx="239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peu de communication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296900" y="2334388"/>
            <a:ext cx="239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du tout de flexibilité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1271650" y="2876225"/>
            <a:ext cx="3161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beaucoup de bug trouvés sur les environnements de tests, ça implique des aller-retour sur les versions logiciels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239300" y="4313700"/>
            <a:ext cx="301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beaucoup de bug en production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239300" y="3771500"/>
            <a:ext cx="250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v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ision péjorative du testeur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745275" y="2175650"/>
            <a:ext cx="301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bonne visibilité sur la road map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727576" y="2897325"/>
            <a:ext cx="3052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il y a du temps pour cadrer le projet test, définir les planning, rédiger les scénarios, répartir les tâches ...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Crowdtesting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400" y="10466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75650" y="1046625"/>
            <a:ext cx="4074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Le </a:t>
            </a:r>
            <a:r>
              <a:rPr lang="fr">
                <a:solidFill>
                  <a:srgbClr val="EA9999"/>
                </a:solidFill>
                <a:latin typeface="Varela Round"/>
                <a:ea typeface="Varela Round"/>
                <a:cs typeface="Varela Round"/>
                <a:sym typeface="Varela Round"/>
              </a:rPr>
              <a:t>crowdtesting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 est une organisation de test assez particulière, où une compagnie va travailler avec des testeurs du monde entier pour faire tester son application.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Des sociétés se sont spécialisées dans ce domaine et font l’intermédiaire entre les testeurs et les compagnies.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54325" y="3804925"/>
            <a:ext cx="5757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👍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039450" y="3710050"/>
            <a:ext cx="29616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Test réalisé sur plusieurs devices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Retour utilisateurs 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Le rapport qualité / prix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Basé sur de l’exploratoire  </a:t>
            </a:r>
            <a:endParaRPr i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880825" y="3804925"/>
            <a:ext cx="5757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rPr>
              <a:t>👎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5565950" y="3710050"/>
            <a:ext cx="33567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Gain au bug pour le testeur 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Mise en place d’une gestion des bugs 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Souvent réalisé par des amateurs </a:t>
            </a:r>
            <a:br>
              <a:rPr i="1"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i="1" lang="fr">
                <a:latin typeface="Varela Round"/>
                <a:ea typeface="Varela Round"/>
                <a:cs typeface="Varela Round"/>
                <a:sym typeface="Varela Round"/>
              </a:rPr>
              <a:t>Retour non-technique mais UX</a:t>
            </a:r>
            <a:endParaRPr i="1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171250" y="-2650"/>
            <a:ext cx="35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Cellule de test / Offshore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1056900" y="1203925"/>
            <a:ext cx="70302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Une </a:t>
            </a:r>
            <a:r>
              <a:rPr lang="fr">
                <a:solidFill>
                  <a:srgbClr val="E06666"/>
                </a:solidFill>
                <a:latin typeface="Varela Round"/>
                <a:ea typeface="Varela Round"/>
                <a:cs typeface="Varela Round"/>
                <a:sym typeface="Varela Round"/>
              </a:rPr>
              <a:t>cellule de test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 est une équipe de tests délocalisée, non présente dans les locaux.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Généralement, les sociétés ayant un budget limité dans le temps ou ayant du mal à recruter des testeurs font appel à cette solution.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L’inconvénient majeur est que les équipes ne sont pas du tout intégré dans les 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processus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 de développement du produit. Les testeurs ont pour rôle de valider un test plan à la main </a:t>
            </a:r>
            <a:r>
              <a:rPr lang="fr">
                <a:solidFill>
                  <a:srgbClr val="5A5A5A"/>
                </a:solidFill>
                <a:latin typeface="Varela Round"/>
                <a:ea typeface="Varela Round"/>
                <a:cs typeface="Varela Round"/>
                <a:sym typeface="Varela Round"/>
              </a:rPr>
              <a:t>🤪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br>
              <a:rPr lang="fr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Il y a un énorme de travail de coordination à faire avec les équipes en “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offshore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”. Il arrive parfois que les sociétés mettent à plein temps le test Lead ou le test Manager sur cette activité de coordination.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